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4"/>
    <p:sldMasterId id="2147483668" r:id="rId5"/>
    <p:sldMasterId id="2147483674" r:id="rId6"/>
    <p:sldMasterId id="2147483648" r:id="rId7"/>
    <p:sldMasterId id="2147483684" r:id="rId8"/>
    <p:sldMasterId id="2147483697" r:id="rId9"/>
  </p:sldMasterIdLst>
  <p:notesMasterIdLst>
    <p:notesMasterId r:id="rId20"/>
  </p:notesMasterIdLst>
  <p:handoutMasterIdLst>
    <p:handoutMasterId r:id="rId21"/>
  </p:handoutMasterIdLst>
  <p:sldIdLst>
    <p:sldId id="355" r:id="rId10"/>
    <p:sldId id="369" r:id="rId11"/>
    <p:sldId id="393" r:id="rId12"/>
    <p:sldId id="370" r:id="rId13"/>
    <p:sldId id="392" r:id="rId14"/>
    <p:sldId id="395" r:id="rId15"/>
    <p:sldId id="394" r:id="rId16"/>
    <p:sldId id="396" r:id="rId17"/>
    <p:sldId id="397" r:id="rId18"/>
    <p:sldId id="398" r:id="rId1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40425-6CA3-4301-BE03-D577F7857258}" v="674" dt="2022-07-15T17:55:28.521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272" autoAdjust="0"/>
  </p:normalViewPr>
  <p:slideViewPr>
    <p:cSldViewPr snapToGrid="0">
      <p:cViewPr varScale="1">
        <p:scale>
          <a:sx n="142" d="100"/>
          <a:sy n="142" d="100"/>
        </p:scale>
        <p:origin x="1080" y="91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15/07/2022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15/07/2022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Greeting</a:t>
            </a:r>
            <a:r>
              <a:rPr lang="de-DE" dirty="0"/>
              <a:t> </a:t>
            </a:r>
            <a:r>
              <a:rPr lang="de-DE" dirty="0" err="1"/>
              <a:t>stuffs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listening</a:t>
            </a:r>
            <a:r>
              <a:rPr lang="de-DE" dirty="0"/>
              <a:t>.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taking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. </a:t>
            </a:r>
            <a:r>
              <a:rPr lang="de-DE" dirty="0" err="1"/>
              <a:t>You‘re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hero</a:t>
            </a:r>
            <a:r>
              <a:rPr lang="de-DE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495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 ideas are from Little Alchemy, explain simple game rules, the goal of the game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317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 brief introduction of our used </a:t>
            </a:r>
            <a:r>
              <a:rPr lang="en-US" altLang="zh-CN" dirty="0" err="1"/>
              <a:t>frameworls</a:t>
            </a:r>
            <a:r>
              <a:rPr lang="en-US" altLang="zh-CN" dirty="0"/>
              <a:t>, elaborate some features from AR Foundation, why we choose that? </a:t>
            </a:r>
          </a:p>
          <a:p>
            <a:r>
              <a:rPr lang="en-US" altLang="zh-CN" dirty="0"/>
              <a:t>Use </a:t>
            </a:r>
            <a:r>
              <a:rPr lang="en-US" altLang="zh-CN" dirty="0" err="1"/>
              <a:t>ARKit</a:t>
            </a:r>
            <a:r>
              <a:rPr lang="en-US" altLang="zh-CN" dirty="0"/>
              <a:t> for iOS, and </a:t>
            </a:r>
            <a:r>
              <a:rPr lang="en-US" altLang="zh-CN" dirty="0" err="1"/>
              <a:t>ARCore</a:t>
            </a:r>
            <a:r>
              <a:rPr lang="en-US" altLang="zh-CN" dirty="0"/>
              <a:t> for Android Platform.</a:t>
            </a:r>
          </a:p>
          <a:p>
            <a:r>
              <a:rPr lang="en-US" altLang="zh-CN" dirty="0"/>
              <a:t>And </a:t>
            </a:r>
            <a:r>
              <a:rPr lang="en-US" altLang="zh-CN" dirty="0" err="1"/>
              <a:t>DOTween</a:t>
            </a:r>
            <a:r>
              <a:rPr lang="en-US" altLang="zh-CN" dirty="0"/>
              <a:t> for moving 3d model animation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659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Instruction marker function, what is instruction marker, how to start, level selecting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87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Basic Elements? For each level there will be different basic elements, marker generated on website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41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Detected basic elements, and rendered 3d models on it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6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What is the first combination going on? Elaborate the combination progress, what is empty marker. Play the animation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177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If we want to get Energy, we need two fire, so how to duplicate, what is the function of bottom UI buttons?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44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Some clues for level one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0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anilogr.github.io/AR-Marker-Generator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zh-CN" sz="2800" dirty="0"/>
              <a:t>AR-</a:t>
            </a:r>
            <a:r>
              <a:rPr lang="en-US" altLang="zh-CN" sz="2800" dirty="0"/>
              <a:t>Alchemy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AR Project Team 10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altLang="zh-CN" sz="1100" dirty="0" err="1"/>
              <a:t>Ao</a:t>
            </a:r>
            <a:r>
              <a:rPr lang="de-DE" altLang="zh-CN" sz="1100" dirty="0"/>
              <a:t> Gao, Fabian </a:t>
            </a:r>
            <a:r>
              <a:rPr lang="de-DE" altLang="zh-CN" sz="1100" dirty="0" err="1"/>
              <a:t>Nhan</a:t>
            </a:r>
            <a:r>
              <a:rPr lang="de-DE" altLang="zh-CN" sz="1100" dirty="0"/>
              <a:t>, </a:t>
            </a:r>
            <a:r>
              <a:rPr lang="de-DE" altLang="zh-CN" sz="1100" dirty="0" err="1"/>
              <a:t>Klejdi</a:t>
            </a:r>
            <a:r>
              <a:rPr lang="de-DE" altLang="zh-CN" sz="1100" dirty="0"/>
              <a:t> </a:t>
            </a:r>
            <a:r>
              <a:rPr lang="de-DE" altLang="zh-CN" sz="1100" dirty="0" err="1"/>
              <a:t>Sinollari</a:t>
            </a:r>
            <a:r>
              <a:rPr lang="de-DE" altLang="zh-CN" sz="1100" dirty="0"/>
              <a:t>, Sheng-Chia </a:t>
            </a:r>
            <a:r>
              <a:rPr lang="de-DE" altLang="zh-CN" sz="1100" dirty="0" err="1"/>
              <a:t>Yu</a:t>
            </a:r>
            <a:r>
              <a:rPr lang="de-DE" altLang="zh-CN" sz="1100" dirty="0"/>
              <a:t>, Chang Luo </a:t>
            </a:r>
            <a:endParaRPr lang="de-DE" sz="1100" dirty="0"/>
          </a:p>
          <a:p>
            <a:r>
              <a:rPr lang="de-DE" dirty="0"/>
              <a:t>19. June.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71163" y="904944"/>
            <a:ext cx="8508999" cy="410369"/>
          </a:xfrm>
        </p:spPr>
        <p:txBody>
          <a:bodyPr/>
          <a:lstStyle/>
          <a:p>
            <a:r>
              <a:rPr lang="en-US" altLang="zh-CN" sz="2800" dirty="0"/>
              <a:t>Thank you for your attention!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7790450-FB45-259E-BE15-23469F46724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162" y="4093128"/>
            <a:ext cx="8508999" cy="582504"/>
          </a:xfrm>
        </p:spPr>
        <p:txBody>
          <a:bodyPr/>
          <a:lstStyle/>
          <a:p>
            <a:r>
              <a:rPr lang="de-DE" dirty="0"/>
              <a:t>AR Project Team 10</a:t>
            </a:r>
          </a:p>
          <a:p>
            <a:r>
              <a:rPr lang="de-DE" altLang="zh-CN" sz="1100" dirty="0" err="1"/>
              <a:t>Ao</a:t>
            </a:r>
            <a:r>
              <a:rPr lang="de-DE" altLang="zh-CN" sz="1100" dirty="0"/>
              <a:t> Gao, Fabian </a:t>
            </a:r>
            <a:r>
              <a:rPr lang="de-DE" altLang="zh-CN" sz="1100" dirty="0" err="1"/>
              <a:t>Nhan</a:t>
            </a:r>
            <a:r>
              <a:rPr lang="de-DE" altLang="zh-CN" sz="1100" dirty="0"/>
              <a:t>, </a:t>
            </a:r>
            <a:r>
              <a:rPr lang="de-DE" altLang="zh-CN" sz="1100" dirty="0" err="1"/>
              <a:t>Klejdi</a:t>
            </a:r>
            <a:r>
              <a:rPr lang="de-DE" altLang="zh-CN" sz="1100" dirty="0"/>
              <a:t> </a:t>
            </a:r>
            <a:r>
              <a:rPr lang="de-DE" altLang="zh-CN" sz="1100" dirty="0" err="1"/>
              <a:t>Sinollari</a:t>
            </a:r>
            <a:r>
              <a:rPr lang="de-DE" altLang="zh-CN" sz="1100" dirty="0"/>
              <a:t>, Sheng-Chia </a:t>
            </a:r>
            <a:r>
              <a:rPr lang="de-DE" altLang="zh-CN" sz="1100" dirty="0" err="1"/>
              <a:t>Yu</a:t>
            </a:r>
            <a:r>
              <a:rPr lang="de-DE" altLang="zh-CN" sz="1100" dirty="0"/>
              <a:t>, Chang Luo 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D9A5BD7-3899-C37D-F2B9-1D395F420FF0}"/>
              </a:ext>
            </a:extLst>
          </p:cNvPr>
          <p:cNvSpPr txBox="1">
            <a:spLocks/>
          </p:cNvSpPr>
          <p:nvPr/>
        </p:nvSpPr>
        <p:spPr>
          <a:xfrm>
            <a:off x="471163" y="4845653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l"/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99266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22438"/>
            <a:ext cx="8508999" cy="380810"/>
          </a:xfrm>
        </p:spPr>
        <p:txBody>
          <a:bodyPr/>
          <a:lstStyle/>
          <a:p>
            <a:r>
              <a:rPr lang="en-US" altLang="zh-CN" dirty="0"/>
              <a:t>Inspiration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AR-</a:t>
            </a:r>
            <a:r>
              <a:rPr lang="de-DE" dirty="0" err="1"/>
              <a:t>Alchemy</a:t>
            </a:r>
            <a:r>
              <a:rPr lang="de-DE" dirty="0"/>
              <a:t> | AR </a:t>
            </a:r>
            <a:r>
              <a:rPr lang="de-DE" dirty="0" err="1"/>
              <a:t>project</a:t>
            </a:r>
            <a:r>
              <a:rPr lang="de-DE" dirty="0"/>
              <a:t> SS2022 | 19. June. 2022 </a:t>
            </a:r>
            <a:endParaRPr lang="en-US" dirty="0"/>
          </a:p>
        </p:txBody>
      </p:sp>
      <p:pic>
        <p:nvPicPr>
          <p:cNvPr id="9" name="Grafik 8" descr="Ein Bild, das Text, computer, dunkel enthält.&#10;&#10;Automatisch generierte Beschreibung">
            <a:extLst>
              <a:ext uri="{FF2B5EF4-FFF2-40B4-BE49-F238E27FC236}">
                <a16:creationId xmlns:a16="http://schemas.microsoft.com/office/drawing/2014/main" id="{5FEDD1A9-BEB7-F303-6E34-B7AEA97E6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97" y="1497036"/>
            <a:ext cx="3810517" cy="289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AB45416-EADE-22E4-4EDA-66CFDBA22B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122" y="1468461"/>
            <a:ext cx="2857500" cy="1314450"/>
          </a:xfrm>
          <a:prstGeom prst="rect">
            <a:avLst/>
          </a:prstGeom>
        </p:spPr>
      </p:pic>
      <p:pic>
        <p:nvPicPr>
          <p:cNvPr id="1028" name="Picture 4" descr="Download Little Alchemy 2 on PC with MEmu">
            <a:extLst>
              <a:ext uri="{FF2B5EF4-FFF2-40B4-BE49-F238E27FC236}">
                <a16:creationId xmlns:a16="http://schemas.microsoft.com/office/drawing/2014/main" id="{6E857CA8-D1B4-7E01-F263-052AA332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2" y="1712682"/>
            <a:ext cx="1191768" cy="119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3E4451D-8382-0B62-5B8A-9FE18900BA87}"/>
              </a:ext>
            </a:extLst>
          </p:cNvPr>
          <p:cNvSpPr txBox="1"/>
          <p:nvPr/>
        </p:nvSpPr>
        <p:spPr>
          <a:xfrm>
            <a:off x="1101344" y="3236784"/>
            <a:ext cx="2710678" cy="6429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4000" b="0" i="0" dirty="0">
                <a:solidFill>
                  <a:srgbClr val="000000"/>
                </a:solidFill>
                <a:effectLst/>
                <a:latin typeface="Apple Color Emoji"/>
              </a:rPr>
              <a:t>🔥</a:t>
            </a:r>
            <a:r>
              <a:rPr lang="en-US" altLang="zh-CN" sz="4000" dirty="0">
                <a:latin typeface="+mn-lt"/>
              </a:rPr>
              <a:t>+</a:t>
            </a:r>
            <a:r>
              <a:rPr lang="zh-CN" altLang="en-US" sz="4000" dirty="0">
                <a:latin typeface="+mn-lt"/>
              </a:rPr>
              <a:t>💧</a:t>
            </a:r>
            <a:r>
              <a:rPr lang="en-US" altLang="zh-CN" sz="4000" dirty="0">
                <a:latin typeface="+mn-lt"/>
              </a:rPr>
              <a:t>=☁️</a:t>
            </a:r>
            <a:endParaRPr lang="zh-CN" altLang="en-US" sz="4000" dirty="0">
              <a:latin typeface="+mn-lt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241640E-09C7-438F-2817-E626C7A3E0AF}"/>
              </a:ext>
            </a:extLst>
          </p:cNvPr>
          <p:cNvSpPr txBox="1"/>
          <p:nvPr/>
        </p:nvSpPr>
        <p:spPr>
          <a:xfrm>
            <a:off x="1119627" y="4002527"/>
            <a:ext cx="281327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Discover Element Combination</a:t>
            </a:r>
            <a:endParaRPr lang="zh-CN" altLang="en-US" sz="1600" dirty="0" err="1">
              <a:latin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22438"/>
            <a:ext cx="8508999" cy="380810"/>
          </a:xfrm>
        </p:spPr>
        <p:txBody>
          <a:bodyPr/>
          <a:lstStyle/>
          <a:p>
            <a:r>
              <a:rPr lang="en-US" altLang="zh-CN" dirty="0"/>
              <a:t>Frameworks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51C2848-6DE8-9D16-0B2F-79A89945C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40" y="1662289"/>
            <a:ext cx="2889504" cy="105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1D675C40-EC62-46B4-DECE-36F77994DB88}"/>
              </a:ext>
            </a:extLst>
          </p:cNvPr>
          <p:cNvGrpSpPr/>
          <p:nvPr/>
        </p:nvGrpSpPr>
        <p:grpSpPr>
          <a:xfrm>
            <a:off x="4771247" y="1670757"/>
            <a:ext cx="3704463" cy="2403783"/>
            <a:chOff x="4176887" y="1717105"/>
            <a:chExt cx="3704463" cy="2403783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AA9C4E84-2B23-B88B-21FA-C73300AF7220}"/>
                </a:ext>
              </a:extLst>
            </p:cNvPr>
            <p:cNvSpPr txBox="1"/>
            <p:nvPr/>
          </p:nvSpPr>
          <p:spPr>
            <a:xfrm>
              <a:off x="4757874" y="1717105"/>
              <a:ext cx="2542491" cy="3215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2000" b="1" dirty="0">
                  <a:latin typeface="+mn-lt"/>
                </a:rPr>
                <a:t>Unity AR Foundation</a:t>
              </a:r>
              <a:endParaRPr lang="zh-CN" altLang="en-US" sz="2000" b="1" dirty="0" err="1">
                <a:latin typeface="+mn-lt"/>
              </a:endParaRPr>
            </a:p>
          </p:txBody>
        </p:sp>
        <p:pic>
          <p:nvPicPr>
            <p:cNvPr id="3080" name="Picture 8" descr="Using ARKit &amp; ARCore for Deploying Augmented Reality Apps">
              <a:extLst>
                <a:ext uri="{FF2B5EF4-FFF2-40B4-BE49-F238E27FC236}">
                  <a16:creationId xmlns:a16="http://schemas.microsoft.com/office/drawing/2014/main" id="{C42A263E-113F-64F0-19A9-4BEBA0E15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69401" y1="28600" x2="69401" y2="28600"/>
                          <a14:foregroundMark x1="82262" y1="28402" x2="82262" y2="28402"/>
                          <a14:foregroundMark x1="79933" y1="28402" x2="79933" y2="28402"/>
                          <a14:foregroundMark x1="76164" y1="59369" x2="76164" y2="59369"/>
                          <a14:foregroundMark x1="70621" y1="59369" x2="70621" y2="59369"/>
                          <a14:foregroundMark x1="64967" y1="45365" x2="64967" y2="45365"/>
                          <a14:foregroundMark x1="72173" y1="38067" x2="72173" y2="38067"/>
                          <a14:foregroundMark x1="73060" y1="35897" x2="73060" y2="35897"/>
                          <a14:foregroundMark x1="74834" y1="35700" x2="74834" y2="35700"/>
                          <a14:foregroundMark x1="74058" y1="35897" x2="74058" y2="35897"/>
                          <a14:foregroundMark x1="64967" y1="38659" x2="64967" y2="38659"/>
                          <a14:foregroundMark x1="65632" y1="37475" x2="65632" y2="37475"/>
                          <a14:foregroundMark x1="65632" y1="37475" x2="65632" y2="37475"/>
                          <a14:foregroundMark x1="67073" y1="32150" x2="67073" y2="32150"/>
                          <a14:foregroundMark x1="72727" y1="26824" x2="62639" y2="42012"/>
                          <a14:foregroundMark x1="62639" y1="42012" x2="74279" y2="57791"/>
                          <a14:foregroundMark x1="74279" y1="57791" x2="77605" y2="54635"/>
                          <a14:foregroundMark x1="78492" y1="31361" x2="69401" y2="26627"/>
                          <a14:foregroundMark x1="77938" y1="56805" x2="72173" y2="615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6887" y="2038668"/>
              <a:ext cx="3704463" cy="2082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1ED91482-7460-6C08-886D-2CAE4D619756}"/>
                </a:ext>
              </a:extLst>
            </p:cNvPr>
            <p:cNvSpPr txBox="1"/>
            <p:nvPr/>
          </p:nvSpPr>
          <p:spPr>
            <a:xfrm>
              <a:off x="4940754" y="3576320"/>
              <a:ext cx="522579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 err="1">
                  <a:latin typeface="+mn-lt"/>
                </a:rPr>
                <a:t>ARKit</a:t>
              </a:r>
              <a:endParaRPr lang="zh-CN" altLang="en-US" sz="1600" dirty="0" err="1">
                <a:latin typeface="+mn-lt"/>
              </a:endParaRP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755CB4E-3D17-3B8E-938F-650F819860B7}"/>
                </a:ext>
              </a:extLst>
            </p:cNvPr>
            <p:cNvSpPr txBox="1"/>
            <p:nvPr/>
          </p:nvSpPr>
          <p:spPr>
            <a:xfrm>
              <a:off x="6411052" y="3576320"/>
              <a:ext cx="727763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 err="1">
                  <a:latin typeface="+mn-lt"/>
                </a:rPr>
                <a:t>ARCore</a:t>
              </a:r>
              <a:endParaRPr lang="zh-CN" altLang="en-US" sz="1600" dirty="0" err="1">
                <a:latin typeface="+mn-lt"/>
              </a:endParaRPr>
            </a:p>
          </p:txBody>
        </p:sp>
        <p:pic>
          <p:nvPicPr>
            <p:cNvPr id="3084" name="Picture 12" descr="Ios PNG, Ios Transparent Background - FreeIconsPNG">
              <a:extLst>
                <a:ext uri="{FF2B5EF4-FFF2-40B4-BE49-F238E27FC236}">
                  <a16:creationId xmlns:a16="http://schemas.microsoft.com/office/drawing/2014/main" id="{1B41A482-E4D9-7675-2569-0AAADE8174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023" y="3142169"/>
              <a:ext cx="425657" cy="42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android-logo-transparent-background - S-Blog">
              <a:extLst>
                <a:ext uri="{FF2B5EF4-FFF2-40B4-BE49-F238E27FC236}">
                  <a16:creationId xmlns:a16="http://schemas.microsoft.com/office/drawing/2014/main" id="{24B417D3-D706-F7B9-15B7-1FFF7B454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9644" y="3147754"/>
              <a:ext cx="378342" cy="378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EE2F05D4-A39D-45E5-D573-071CEB75ECEA}"/>
              </a:ext>
            </a:extLst>
          </p:cNvPr>
          <p:cNvSpPr txBox="1"/>
          <p:nvPr/>
        </p:nvSpPr>
        <p:spPr>
          <a:xfrm>
            <a:off x="568960" y="1229668"/>
            <a:ext cx="515833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Unity AR Foundation for detecting and tracking Image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FBCB527-6F4E-541E-C008-456D5AEF7DD5}"/>
              </a:ext>
            </a:extLst>
          </p:cNvPr>
          <p:cNvSpPr txBox="1"/>
          <p:nvPr/>
        </p:nvSpPr>
        <p:spPr>
          <a:xfrm>
            <a:off x="568960" y="3212004"/>
            <a:ext cx="404918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+mn-lt"/>
              </a:rPr>
              <a:t>DOTween</a:t>
            </a:r>
            <a:r>
              <a:rPr lang="en-US" altLang="zh-CN" sz="1600" dirty="0">
                <a:latin typeface="+mn-lt"/>
              </a:rPr>
              <a:t> for </a:t>
            </a:r>
            <a:r>
              <a:rPr lang="en-US" altLang="zh-CN" sz="1600" dirty="0" err="1">
                <a:latin typeface="+mn-lt"/>
              </a:rPr>
              <a:t>tweening</a:t>
            </a:r>
            <a:r>
              <a:rPr lang="en-US" altLang="zh-CN" sz="1600" dirty="0">
                <a:latin typeface="+mn-lt"/>
              </a:rPr>
              <a:t> moving animation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3088" name="Picture 16" descr="DOTween">
            <a:extLst>
              <a:ext uri="{FF2B5EF4-FFF2-40B4-BE49-F238E27FC236}">
                <a16:creationId xmlns:a16="http://schemas.microsoft.com/office/drawing/2014/main" id="{FA2E0532-BEA9-B04C-0DDB-AF163B1D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93"/>
          <a:stretch/>
        </p:blipFill>
        <p:spPr bwMode="auto">
          <a:xfrm>
            <a:off x="878840" y="3603224"/>
            <a:ext cx="2889504" cy="10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548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7983" y="598939"/>
            <a:ext cx="8508999" cy="380810"/>
          </a:xfrm>
        </p:spPr>
        <p:txBody>
          <a:bodyPr/>
          <a:lstStyle/>
          <a:p>
            <a:r>
              <a:rPr lang="en-US" altLang="zh-CN" dirty="0"/>
              <a:t>Gameplay - Instruction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en-US" altLang="zh-CN" dirty="0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pic>
        <p:nvPicPr>
          <p:cNvPr id="9" name="Grafik 8" descr="Ein Bild, das Text, Möbel, Tisch, Arbeitstisch enthält.&#10;&#10;Automatisch generierte Beschreibung">
            <a:extLst>
              <a:ext uri="{FF2B5EF4-FFF2-40B4-BE49-F238E27FC236}">
                <a16:creationId xmlns:a16="http://schemas.microsoft.com/office/drawing/2014/main" id="{3D999979-672E-EED7-203A-27C7E4B44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98" y="1953440"/>
            <a:ext cx="3096768" cy="2520625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7C75D6A-E4FE-6B11-B1F2-A895939C8208}"/>
              </a:ext>
            </a:extLst>
          </p:cNvPr>
          <p:cNvGrpSpPr/>
          <p:nvPr/>
        </p:nvGrpSpPr>
        <p:grpSpPr>
          <a:xfrm>
            <a:off x="819490" y="1630098"/>
            <a:ext cx="2277825" cy="1405702"/>
            <a:chOff x="6051382" y="1494663"/>
            <a:chExt cx="2277825" cy="1405702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DB35BCD-4C8A-B2CF-9A1C-E6227A194BE9}"/>
                </a:ext>
              </a:extLst>
            </p:cNvPr>
            <p:cNvGrpSpPr/>
            <p:nvPr/>
          </p:nvGrpSpPr>
          <p:grpSpPr>
            <a:xfrm>
              <a:off x="6051382" y="1494663"/>
              <a:ext cx="2064465" cy="1405702"/>
              <a:chOff x="930742" y="1448943"/>
              <a:chExt cx="2064465" cy="1405702"/>
            </a:xfrm>
          </p:grpSpPr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F780B96B-0A84-B123-8A4E-33E8ED34B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102" y="1448943"/>
                <a:ext cx="1851105" cy="1405702"/>
              </a:xfrm>
              <a:prstGeom prst="rect">
                <a:avLst/>
              </a:prstGeom>
              <a:scene3d>
                <a:camera prst="perspectiveFront" fov="0">
                  <a:rot lat="3600000" lon="0" rev="0"/>
                </a:camera>
                <a:lightRig rig="threePt" dir="t"/>
              </a:scene3d>
              <a:sp3d z="63500"/>
            </p:spPr>
          </p:pic>
          <p:sp>
            <p:nvSpPr>
              <p:cNvPr id="12" name="Gleichschenkliges Dreieck 11">
                <a:extLst>
                  <a:ext uri="{FF2B5EF4-FFF2-40B4-BE49-F238E27FC236}">
                    <a16:creationId xmlns:a16="http://schemas.microsoft.com/office/drawing/2014/main" id="{F579018A-105B-8238-3FB6-12104DBB583A}"/>
                  </a:ext>
                </a:extLst>
              </p:cNvPr>
              <p:cNvSpPr/>
              <p:nvPr/>
            </p:nvSpPr>
            <p:spPr>
              <a:xfrm>
                <a:off x="930742" y="1853565"/>
                <a:ext cx="426720" cy="7029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dirty="0"/>
              </a:p>
            </p:txBody>
          </p:sp>
        </p:grpSp>
        <p:sp>
          <p:nvSpPr>
            <p:cNvPr id="17" name="Gleichschenkliges Dreieck 16">
              <a:extLst>
                <a:ext uri="{FF2B5EF4-FFF2-40B4-BE49-F238E27FC236}">
                  <a16:creationId xmlns:a16="http://schemas.microsoft.com/office/drawing/2014/main" id="{165E7FC0-32AF-9796-7FB4-7F3D67BD89B5}"/>
                </a:ext>
              </a:extLst>
            </p:cNvPr>
            <p:cNvSpPr/>
            <p:nvPr/>
          </p:nvSpPr>
          <p:spPr>
            <a:xfrm>
              <a:off x="7902487" y="1899284"/>
              <a:ext cx="426720" cy="70294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8113331A-FE46-36CD-D6C5-EE95FF995453}"/>
              </a:ext>
            </a:extLst>
          </p:cNvPr>
          <p:cNvSpPr txBox="1"/>
          <p:nvPr/>
        </p:nvSpPr>
        <p:spPr>
          <a:xfrm>
            <a:off x="560293" y="1139869"/>
            <a:ext cx="5355633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Scan the instruction marker to get instruction for playing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Scan Level Marker and tap it to get in Level playing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4CF0D-1C6F-252E-75D5-5CD20B054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47" y="2274385"/>
            <a:ext cx="592859" cy="594730"/>
          </a:xfrm>
          <a:prstGeom prst="rect">
            <a:avLst/>
          </a:prstGeom>
          <a:scene3d>
            <a:camera prst="orthographicFront">
              <a:rot lat="3511503" lon="20434476" rev="20595622"/>
            </a:camera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7B0E99-052C-7446-783C-26F75BEB6E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709" y="2293023"/>
            <a:ext cx="550196" cy="560610"/>
          </a:xfrm>
          <a:prstGeom prst="rect">
            <a:avLst/>
          </a:prstGeom>
          <a:scene3d>
            <a:camera prst="orthographicFront">
              <a:rot lat="3577470" lon="21004500" rev="21084928"/>
            </a:camera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778AF2-1B76-FAD8-FCEC-DD27E610B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0708" y="2305706"/>
            <a:ext cx="532087" cy="532087"/>
          </a:xfrm>
          <a:prstGeom prst="rect">
            <a:avLst/>
          </a:prstGeom>
          <a:scene3d>
            <a:camera prst="orthographicFront">
              <a:rot lat="3577469" lon="21004500" rev="21084920"/>
            </a:camera>
            <a:lightRig rig="threePt" dir="t"/>
          </a:scene3d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5F49BB4-1B34-2CCC-A3CB-5DE80CB6AD9B}"/>
              </a:ext>
            </a:extLst>
          </p:cNvPr>
          <p:cNvGrpSpPr/>
          <p:nvPr/>
        </p:nvGrpSpPr>
        <p:grpSpPr>
          <a:xfrm>
            <a:off x="2494280" y="2065723"/>
            <a:ext cx="6058585" cy="2988372"/>
            <a:chOff x="2478414" y="2089320"/>
            <a:chExt cx="6058585" cy="298837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7B67B7B-9417-7611-03E7-A2B4F8934065}"/>
                </a:ext>
              </a:extLst>
            </p:cNvPr>
            <p:cNvGrpSpPr/>
            <p:nvPr/>
          </p:nvGrpSpPr>
          <p:grpSpPr>
            <a:xfrm>
              <a:off x="2478414" y="2089320"/>
              <a:ext cx="6058585" cy="2330305"/>
              <a:chOff x="2073815" y="2649934"/>
              <a:chExt cx="6058585" cy="2330305"/>
            </a:xfrm>
          </p:grpSpPr>
          <p:pic>
            <p:nvPicPr>
              <p:cNvPr id="24" name="Picture 23" descr="Qr code&#10;&#10;Description automatically generated">
                <a:extLst>
                  <a:ext uri="{FF2B5EF4-FFF2-40B4-BE49-F238E27FC236}">
                    <a16:creationId xmlns:a16="http://schemas.microsoft.com/office/drawing/2014/main" id="{1A83AE46-6D1C-2ED6-EFC6-F7D7D4FF99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71791" y="2649934"/>
                <a:ext cx="4660609" cy="23303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9" name="Gerader Verbinder 24">
                <a:extLst>
                  <a:ext uri="{FF2B5EF4-FFF2-40B4-BE49-F238E27FC236}">
                    <a16:creationId xmlns:a16="http://schemas.microsoft.com/office/drawing/2014/main" id="{D4C82BBB-4789-6950-38C1-4DF77ACC2D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73815" y="2663173"/>
                <a:ext cx="1397976" cy="9598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6">
                <a:extLst>
                  <a:ext uri="{FF2B5EF4-FFF2-40B4-BE49-F238E27FC236}">
                    <a16:creationId xmlns:a16="http://schemas.microsoft.com/office/drawing/2014/main" id="{E1D6DEAA-3A18-7109-5070-2CF84D32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3815" y="3234553"/>
                <a:ext cx="1381112" cy="1718185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50EFE24-F822-E732-C26E-5584BD9E4805}"/>
                </a:ext>
              </a:extLst>
            </p:cNvPr>
            <p:cNvGrpSpPr/>
            <p:nvPr/>
          </p:nvGrpSpPr>
          <p:grpSpPr>
            <a:xfrm>
              <a:off x="4377128" y="4539724"/>
              <a:ext cx="3639421" cy="537968"/>
              <a:chOff x="4377128" y="4539724"/>
              <a:chExt cx="3639421" cy="53796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C4753B5-EA23-F5AB-C1C1-4BCEBF3F387A}"/>
                  </a:ext>
                </a:extLst>
              </p:cNvPr>
              <p:cNvSpPr txBox="1"/>
              <p:nvPr/>
            </p:nvSpPr>
            <p:spPr>
              <a:xfrm>
                <a:off x="4377128" y="4539724"/>
                <a:ext cx="876843" cy="537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600" dirty="0">
                    <a:latin typeface="+mn-lt"/>
                  </a:rPr>
                  <a:t>Level 1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en-US" altLang="zh-CN" sz="1600" dirty="0" err="1">
                    <a:latin typeface="+mn-lt"/>
                  </a:rPr>
                  <a:t>OasisCity</a:t>
                </a:r>
                <a:endParaRPr lang="zh-CN" altLang="en-US" sz="1600" dirty="0" err="1">
                  <a:latin typeface="+mn-lt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473889-067E-0C64-AC78-2F24170F8E3B}"/>
                  </a:ext>
                </a:extLst>
              </p:cNvPr>
              <p:cNvSpPr txBox="1"/>
              <p:nvPr/>
            </p:nvSpPr>
            <p:spPr>
              <a:xfrm>
                <a:off x="5949535" y="4539724"/>
                <a:ext cx="660437" cy="537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600" dirty="0">
                    <a:latin typeface="+mn-lt"/>
                  </a:rPr>
                  <a:t>Level 2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en-US" altLang="zh-CN" sz="1600" dirty="0">
                    <a:latin typeface="+mn-lt"/>
                  </a:rPr>
                  <a:t>Car</a:t>
                </a:r>
                <a:endParaRPr lang="zh-CN" altLang="en-US" sz="1600" dirty="0" err="1">
                  <a:latin typeface="+mn-lt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E281185-7160-3D1F-3827-9B336269C5CF}"/>
                  </a:ext>
                </a:extLst>
              </p:cNvPr>
              <p:cNvSpPr txBox="1"/>
              <p:nvPr/>
            </p:nvSpPr>
            <p:spPr>
              <a:xfrm>
                <a:off x="7356112" y="4539724"/>
                <a:ext cx="660437" cy="5379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sz="1600" dirty="0">
                    <a:latin typeface="+mn-lt"/>
                  </a:rPr>
                  <a:t>Level 3</a:t>
                </a:r>
              </a:p>
              <a:p>
                <a:pPr algn="ctr">
                  <a:lnSpc>
                    <a:spcPct val="114000"/>
                  </a:lnSpc>
                </a:pPr>
                <a:r>
                  <a:rPr lang="en-US" altLang="zh-CN" sz="1600" dirty="0">
                    <a:latin typeface="+mn-lt"/>
                  </a:rPr>
                  <a:t>Ship</a:t>
                </a:r>
                <a:endParaRPr lang="zh-CN" altLang="en-US" sz="1600" dirty="0" err="1">
                  <a:latin typeface="+mn-lt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ACB240-75C0-7701-40FC-933C7071D9A6}"/>
              </a:ext>
            </a:extLst>
          </p:cNvPr>
          <p:cNvGrpSpPr/>
          <p:nvPr/>
        </p:nvGrpSpPr>
        <p:grpSpPr>
          <a:xfrm>
            <a:off x="2494280" y="2060651"/>
            <a:ext cx="6029645" cy="2748057"/>
            <a:chOff x="2494280" y="2060651"/>
            <a:chExt cx="6029645" cy="274805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0BC34507-43C7-6AAB-061A-9297055248EA}"/>
                </a:ext>
              </a:extLst>
            </p:cNvPr>
            <p:cNvGrpSpPr/>
            <p:nvPr/>
          </p:nvGrpSpPr>
          <p:grpSpPr>
            <a:xfrm>
              <a:off x="2494280" y="2060651"/>
              <a:ext cx="6029645" cy="2330305"/>
              <a:chOff x="2474293" y="2083789"/>
              <a:chExt cx="6029645" cy="2330305"/>
            </a:xfrm>
          </p:grpSpPr>
          <p:pic>
            <p:nvPicPr>
              <p:cNvPr id="23" name="Grafik 22" descr="Ein Bild, das Text, Visitenkarte, Umschlag enthält.&#10;&#10;Automatisch generierte Beschreibung">
                <a:extLst>
                  <a:ext uri="{FF2B5EF4-FFF2-40B4-BE49-F238E27FC236}">
                    <a16:creationId xmlns:a16="http://schemas.microsoft.com/office/drawing/2014/main" id="{97BE7D76-9492-F333-123B-98AEF22910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3329" y="2083789"/>
                <a:ext cx="4660609" cy="233030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B586D765-0801-E9D0-2CED-A2A89D6A4E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4293" y="2097028"/>
                <a:ext cx="1397976" cy="42901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FC06CEB0-E9CD-FD5D-BB1A-B3A373D18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4293" y="2668408"/>
                <a:ext cx="1369036" cy="1745686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119F00F-B3D4-654D-92B0-D1FCE5EBC455}"/>
                </a:ext>
              </a:extLst>
            </p:cNvPr>
            <p:cNvSpPr txBox="1"/>
            <p:nvPr/>
          </p:nvSpPr>
          <p:spPr>
            <a:xfrm>
              <a:off x="5420842" y="4551458"/>
              <a:ext cx="1644681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Instruction Marker</a:t>
              </a:r>
              <a:endParaRPr lang="zh-CN" altLang="en-US" sz="1600" dirty="0" err="1">
                <a:latin typeface="+mn-lt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3FD04E1-717A-66F1-E8FD-A5B2500A5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5619" y="765280"/>
            <a:ext cx="1622794" cy="101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84EF2BA8-18D1-3718-3D4E-9FB2FAA923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117" y="517192"/>
            <a:ext cx="2905691" cy="290569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5966CA69-D644-549C-3A57-D060176C5D3B}"/>
              </a:ext>
            </a:extLst>
          </p:cNvPr>
          <p:cNvGrpSpPr/>
          <p:nvPr/>
        </p:nvGrpSpPr>
        <p:grpSpPr>
          <a:xfrm>
            <a:off x="3938541" y="3002796"/>
            <a:ext cx="1734449" cy="1244534"/>
            <a:chOff x="3938541" y="3002796"/>
            <a:chExt cx="1734449" cy="124453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4BEC193-7CA3-837E-8B99-EE6D99FDE702}"/>
                </a:ext>
              </a:extLst>
            </p:cNvPr>
            <p:cNvSpPr/>
            <p:nvPr/>
          </p:nvSpPr>
          <p:spPr>
            <a:xfrm>
              <a:off x="4402086" y="3348149"/>
              <a:ext cx="908304" cy="89918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EA2D001-9E1A-538F-794E-94D0B02697A9}"/>
                </a:ext>
              </a:extLst>
            </p:cNvPr>
            <p:cNvSpPr txBox="1"/>
            <p:nvPr/>
          </p:nvSpPr>
          <p:spPr>
            <a:xfrm>
              <a:off x="3938541" y="3002796"/>
              <a:ext cx="1734449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solidFill>
                    <a:srgbClr val="C00000"/>
                  </a:solidFill>
                  <a:latin typeface="+mn-lt"/>
                </a:rPr>
                <a:t>Click to start Level</a:t>
              </a:r>
              <a:endParaRPr lang="zh-CN" altLang="en-US" sz="1600" dirty="0" err="1">
                <a:solidFill>
                  <a:srgbClr val="C00000"/>
                </a:solidFill>
                <a:latin typeface="+mn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69136E-6 L 3.61111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25 L 3.61111E-6 -4.69136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40463"/>
            <a:ext cx="8508999" cy="380810"/>
          </a:xfrm>
        </p:spPr>
        <p:txBody>
          <a:bodyPr/>
          <a:lstStyle/>
          <a:p>
            <a:r>
              <a:rPr lang="de-DE" dirty="0"/>
              <a:t>Gameplay – Basic Elements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A0419-8266-F8F8-3E3C-E1539E3B118A}"/>
              </a:ext>
            </a:extLst>
          </p:cNvPr>
          <p:cNvSpPr txBox="1"/>
          <p:nvPr/>
        </p:nvSpPr>
        <p:spPr>
          <a:xfrm>
            <a:off x="644577" y="1219200"/>
            <a:ext cx="759182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Each level, 5 </a:t>
            </a:r>
            <a:r>
              <a:rPr lang="en-US" altLang="zh-CN" sz="1600" b="1" dirty="0">
                <a:latin typeface="+mn-lt"/>
              </a:rPr>
              <a:t>basic elements marker</a:t>
            </a:r>
            <a:r>
              <a:rPr lang="en-US" altLang="zh-CN" sz="1600" dirty="0">
                <a:latin typeface="+mn-lt"/>
              </a:rPr>
              <a:t>, player start from combing basic elements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D71575-8910-7812-9FC8-203F272D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897" y="1867985"/>
            <a:ext cx="1220968" cy="1226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E3E60D-E031-4B28-0727-73C50DF5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134" y="1858163"/>
            <a:ext cx="1220967" cy="12350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A28841-087B-EB1A-646B-37CC4D06F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2370" y="1858162"/>
            <a:ext cx="1231575" cy="12350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B866CD-3E2D-2614-8606-ADDD9DA63E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9214" y="1867985"/>
            <a:ext cx="1236837" cy="12350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581B4D-6802-0B93-645F-4774C0943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058" y="1858162"/>
            <a:ext cx="1240353" cy="12350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AF73CC9-85ED-B583-056E-DED8413F8355}"/>
              </a:ext>
            </a:extLst>
          </p:cNvPr>
          <p:cNvSpPr txBox="1"/>
          <p:nvPr/>
        </p:nvSpPr>
        <p:spPr>
          <a:xfrm>
            <a:off x="318009" y="3386406"/>
            <a:ext cx="66043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Level 1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C7CC4C-46EA-35E5-0543-9EF9E5EA5D7F}"/>
              </a:ext>
            </a:extLst>
          </p:cNvPr>
          <p:cNvSpPr txBox="1"/>
          <p:nvPr/>
        </p:nvSpPr>
        <p:spPr>
          <a:xfrm>
            <a:off x="1412956" y="3124095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191EDA-9651-CCC2-2848-162EB298E353}"/>
              </a:ext>
            </a:extLst>
          </p:cNvPr>
          <p:cNvSpPr txBox="1"/>
          <p:nvPr/>
        </p:nvSpPr>
        <p:spPr>
          <a:xfrm>
            <a:off x="2827071" y="3121607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💧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55FABF-F102-7C3E-3A79-309DF17CFEA2}"/>
              </a:ext>
            </a:extLst>
          </p:cNvPr>
          <p:cNvSpPr txBox="1"/>
          <p:nvPr/>
        </p:nvSpPr>
        <p:spPr>
          <a:xfrm>
            <a:off x="4281728" y="3129284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☁️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16B892-F8AE-2921-1E57-BEE0D21AC979}"/>
              </a:ext>
            </a:extLst>
          </p:cNvPr>
          <p:cNvSpPr txBox="1"/>
          <p:nvPr/>
        </p:nvSpPr>
        <p:spPr>
          <a:xfrm>
            <a:off x="5678086" y="3129284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2087CE-0843-C24F-974C-D8EE9ADB3142}"/>
              </a:ext>
            </a:extLst>
          </p:cNvPr>
          <p:cNvSpPr txBox="1"/>
          <p:nvPr/>
        </p:nvSpPr>
        <p:spPr>
          <a:xfrm>
            <a:off x="7106689" y="3129284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altLang="zh-CN" sz="3200" dirty="0">
                <a:latin typeface="+mn-lt"/>
              </a:rPr>
              <a:t>⏳</a:t>
            </a:r>
            <a:endParaRPr lang="zh-CN" altLang="en-US" sz="3200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2C3FEB-AE98-D8B4-F28F-B322C3F15819}"/>
              </a:ext>
            </a:extLst>
          </p:cNvPr>
          <p:cNvSpPr txBox="1"/>
          <p:nvPr/>
        </p:nvSpPr>
        <p:spPr>
          <a:xfrm>
            <a:off x="1511269" y="3677238"/>
            <a:ext cx="35266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Fire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60BFD-9316-F8EC-B8E6-E14D6C6EDE54}"/>
              </a:ext>
            </a:extLst>
          </p:cNvPr>
          <p:cNvSpPr txBox="1"/>
          <p:nvPr/>
        </p:nvSpPr>
        <p:spPr>
          <a:xfrm>
            <a:off x="2825840" y="3683501"/>
            <a:ext cx="54822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Water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355929-0AF9-F0FC-BFB8-A2D310509561}"/>
              </a:ext>
            </a:extLst>
          </p:cNvPr>
          <p:cNvSpPr txBox="1"/>
          <p:nvPr/>
        </p:nvSpPr>
        <p:spPr>
          <a:xfrm>
            <a:off x="4263842" y="3672326"/>
            <a:ext cx="53380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Cloud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8416F8-4CCD-3EBB-1423-2221369EEA42}"/>
              </a:ext>
            </a:extLst>
          </p:cNvPr>
          <p:cNvSpPr txBox="1"/>
          <p:nvPr/>
        </p:nvSpPr>
        <p:spPr>
          <a:xfrm>
            <a:off x="5773979" y="3682338"/>
            <a:ext cx="33983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Soil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3ADC3D-9F72-FA4E-8980-5199C151F300}"/>
              </a:ext>
            </a:extLst>
          </p:cNvPr>
          <p:cNvSpPr txBox="1"/>
          <p:nvPr/>
        </p:nvSpPr>
        <p:spPr>
          <a:xfrm>
            <a:off x="7161192" y="3682338"/>
            <a:ext cx="45525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Time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B0FA56-B180-20DB-944E-257F59BBC21A}"/>
              </a:ext>
            </a:extLst>
          </p:cNvPr>
          <p:cNvSpPr txBox="1"/>
          <p:nvPr/>
        </p:nvSpPr>
        <p:spPr>
          <a:xfrm>
            <a:off x="307426" y="4230734"/>
            <a:ext cx="66043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Level 2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0CAC42-6EA9-F6E2-E8B8-58208207B054}"/>
              </a:ext>
            </a:extLst>
          </p:cNvPr>
          <p:cNvSpPr txBox="1"/>
          <p:nvPr/>
        </p:nvSpPr>
        <p:spPr>
          <a:xfrm>
            <a:off x="4039529" y="4175948"/>
            <a:ext cx="380873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. . . . . . . . .      . . . . . . . . . .      . . . . . . . . . </a:t>
            </a:r>
            <a:endParaRPr lang="zh-CN" altLang="en-US" sz="160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C2DB15-859F-7C80-F7B3-888BE4CB02B3}"/>
              </a:ext>
            </a:extLst>
          </p:cNvPr>
          <p:cNvSpPr txBox="1"/>
          <p:nvPr/>
        </p:nvSpPr>
        <p:spPr>
          <a:xfrm>
            <a:off x="830665" y="1509412"/>
            <a:ext cx="5393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Generated by  </a:t>
            </a:r>
            <a:r>
              <a:rPr lang="zh-CN" altLang="en-US" sz="1200" dirty="0">
                <a:solidFill>
                  <a:srgbClr val="005293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https://danilogr.github.io/AR-Marker-Generator/</a:t>
            </a:r>
            <a:endParaRPr lang="zh-CN" altLang="en-US" sz="1200" dirty="0">
              <a:solidFill>
                <a:srgbClr val="005293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2F3F15-30E8-A981-51BA-DEF0E5177838}"/>
              </a:ext>
            </a:extLst>
          </p:cNvPr>
          <p:cNvSpPr txBox="1"/>
          <p:nvPr/>
        </p:nvSpPr>
        <p:spPr>
          <a:xfrm>
            <a:off x="1409868" y="3964289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🦾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7F74C7-A817-A4F7-DE42-AA1BC447AEB3}"/>
              </a:ext>
            </a:extLst>
          </p:cNvPr>
          <p:cNvSpPr txBox="1"/>
          <p:nvPr/>
        </p:nvSpPr>
        <p:spPr>
          <a:xfrm>
            <a:off x="1446555" y="4511356"/>
            <a:ext cx="50174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Metal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29EB23-3DC9-D93F-F8EA-25B798297AAD}"/>
              </a:ext>
            </a:extLst>
          </p:cNvPr>
          <p:cNvSpPr txBox="1"/>
          <p:nvPr/>
        </p:nvSpPr>
        <p:spPr>
          <a:xfrm>
            <a:off x="2827071" y="3964289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🪵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040A81-38BE-EAEB-2344-0798EF6C43F6}"/>
              </a:ext>
            </a:extLst>
          </p:cNvPr>
          <p:cNvSpPr txBox="1"/>
          <p:nvPr/>
        </p:nvSpPr>
        <p:spPr>
          <a:xfrm>
            <a:off x="2863758" y="4511356"/>
            <a:ext cx="531684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Wood</a:t>
            </a:r>
            <a:endParaRPr lang="zh-CN" altLang="en-US" sz="1600" dirty="0" err="1">
              <a:latin typeface="+mn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40463"/>
            <a:ext cx="8508999" cy="380810"/>
          </a:xfrm>
        </p:spPr>
        <p:txBody>
          <a:bodyPr/>
          <a:lstStyle/>
          <a:p>
            <a:r>
              <a:rPr lang="de-DE" dirty="0"/>
              <a:t>Gameplay – </a:t>
            </a:r>
            <a:r>
              <a:rPr lang="de-DE" altLang="zh-CN" dirty="0"/>
              <a:t>Basic Elements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A0419-8266-F8F8-3E3C-E1539E3B118A}"/>
              </a:ext>
            </a:extLst>
          </p:cNvPr>
          <p:cNvSpPr txBox="1"/>
          <p:nvPr/>
        </p:nvSpPr>
        <p:spPr>
          <a:xfrm>
            <a:off x="644577" y="1219200"/>
            <a:ext cx="759182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Each level, 5 </a:t>
            </a:r>
            <a:r>
              <a:rPr lang="en-US" altLang="zh-CN" sz="1600" b="1" dirty="0">
                <a:latin typeface="+mn-lt"/>
              </a:rPr>
              <a:t>basic elements marker</a:t>
            </a:r>
            <a:r>
              <a:rPr lang="en-US" altLang="zh-CN" sz="1600" dirty="0">
                <a:latin typeface="+mn-lt"/>
              </a:rPr>
              <a:t>, player start from combing basic elements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3057A156-A747-57D8-C5DE-E287D16F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291" y="1674377"/>
            <a:ext cx="5852186" cy="2926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442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40463"/>
            <a:ext cx="8508999" cy="380810"/>
          </a:xfrm>
        </p:spPr>
        <p:txBody>
          <a:bodyPr/>
          <a:lstStyle/>
          <a:p>
            <a:r>
              <a:rPr lang="de-DE" dirty="0"/>
              <a:t>Gameplay – First </a:t>
            </a:r>
            <a:r>
              <a:rPr lang="de-DE" dirty="0" err="1"/>
              <a:t>Combination</a:t>
            </a:r>
            <a:r>
              <a:rPr lang="de-DE" dirty="0"/>
              <a:t>	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A0419-8266-F8F8-3E3C-E1539E3B118A}"/>
              </a:ext>
            </a:extLst>
          </p:cNvPr>
          <p:cNvSpPr txBox="1"/>
          <p:nvPr/>
        </p:nvSpPr>
        <p:spPr>
          <a:xfrm>
            <a:off x="644577" y="1219200"/>
            <a:ext cx="3749424" cy="8186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Combination possible when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Both of elements are combinable</a:t>
            </a:r>
          </a:p>
          <a:p>
            <a:pPr marL="742950" lvl="1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An </a:t>
            </a:r>
            <a:r>
              <a:rPr lang="en-US" altLang="zh-CN" sz="1600" b="1" dirty="0">
                <a:latin typeface="+mn-lt"/>
              </a:rPr>
              <a:t>empty marker </a:t>
            </a:r>
            <a:r>
              <a:rPr lang="en-US" altLang="zh-CN" sz="1600" dirty="0">
                <a:latin typeface="+mn-lt"/>
              </a:rPr>
              <a:t>is detected 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65CE5-B957-4BB6-2C32-071B3126169A}"/>
              </a:ext>
            </a:extLst>
          </p:cNvPr>
          <p:cNvGrpSpPr/>
          <p:nvPr/>
        </p:nvGrpSpPr>
        <p:grpSpPr>
          <a:xfrm>
            <a:off x="5102352" y="1826986"/>
            <a:ext cx="3096768" cy="2856653"/>
            <a:chOff x="4572000" y="1812978"/>
            <a:chExt cx="3096768" cy="2856653"/>
          </a:xfrm>
        </p:grpSpPr>
        <p:pic>
          <p:nvPicPr>
            <p:cNvPr id="34" name="Grafik 8" descr="Ein Bild, das Text, Möbel, Tisch, Arbeitstisch enthält.&#10;&#10;Automatisch generierte Beschreibung">
              <a:extLst>
                <a:ext uri="{FF2B5EF4-FFF2-40B4-BE49-F238E27FC236}">
                  <a16:creationId xmlns:a16="http://schemas.microsoft.com/office/drawing/2014/main" id="{6CB9935A-9456-76C0-577F-BAC1C80A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2149006"/>
              <a:ext cx="3096768" cy="2520625"/>
            </a:xfrm>
            <a:prstGeom prst="rect">
              <a:avLst/>
            </a:prstGeom>
          </p:spPr>
        </p:pic>
        <p:grpSp>
          <p:nvGrpSpPr>
            <p:cNvPr id="45" name="Gruppieren 15">
              <a:extLst>
                <a:ext uri="{FF2B5EF4-FFF2-40B4-BE49-F238E27FC236}">
                  <a16:creationId xmlns:a16="http://schemas.microsoft.com/office/drawing/2014/main" id="{FF411A4E-1CB1-691E-A4C7-6A583494D670}"/>
                </a:ext>
              </a:extLst>
            </p:cNvPr>
            <p:cNvGrpSpPr/>
            <p:nvPr/>
          </p:nvGrpSpPr>
          <p:grpSpPr>
            <a:xfrm>
              <a:off x="4947773" y="1812978"/>
              <a:ext cx="2277825" cy="1405702"/>
              <a:chOff x="6051382" y="1494663"/>
              <a:chExt cx="2277825" cy="1405702"/>
            </a:xfrm>
          </p:grpSpPr>
          <p:grpSp>
            <p:nvGrpSpPr>
              <p:cNvPr id="46" name="Gruppieren 12">
                <a:extLst>
                  <a:ext uri="{FF2B5EF4-FFF2-40B4-BE49-F238E27FC236}">
                    <a16:creationId xmlns:a16="http://schemas.microsoft.com/office/drawing/2014/main" id="{F7A263F2-291A-09EF-2B55-08E39A7F4410}"/>
                  </a:ext>
                </a:extLst>
              </p:cNvPr>
              <p:cNvGrpSpPr/>
              <p:nvPr/>
            </p:nvGrpSpPr>
            <p:grpSpPr>
              <a:xfrm>
                <a:off x="6051382" y="1494663"/>
                <a:ext cx="2064465" cy="1405702"/>
                <a:chOff x="930742" y="1448943"/>
                <a:chExt cx="2064465" cy="1405702"/>
              </a:xfrm>
            </p:grpSpPr>
            <p:pic>
              <p:nvPicPr>
                <p:cNvPr id="48" name="Grafik 10">
                  <a:extLst>
                    <a:ext uri="{FF2B5EF4-FFF2-40B4-BE49-F238E27FC236}">
                      <a16:creationId xmlns:a16="http://schemas.microsoft.com/office/drawing/2014/main" id="{B0ECB262-99A4-3DFA-9F61-78EB0A0F75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4102" y="1448943"/>
                  <a:ext cx="1851105" cy="1405702"/>
                </a:xfrm>
                <a:prstGeom prst="rect">
                  <a:avLst/>
                </a:prstGeom>
                <a:scene3d>
                  <a:camera prst="perspectiveFront" fov="0">
                    <a:rot lat="3600000" lon="0" rev="0"/>
                  </a:camera>
                  <a:lightRig rig="threePt" dir="t"/>
                </a:scene3d>
                <a:sp3d z="63500"/>
              </p:spPr>
            </p:pic>
            <p:sp>
              <p:nvSpPr>
                <p:cNvPr id="49" name="Gleichschenkliges Dreieck 11">
                  <a:extLst>
                    <a:ext uri="{FF2B5EF4-FFF2-40B4-BE49-F238E27FC236}">
                      <a16:creationId xmlns:a16="http://schemas.microsoft.com/office/drawing/2014/main" id="{788D7F4A-0770-B1F8-F73F-0B4B45A1B2B6}"/>
                    </a:ext>
                  </a:extLst>
                </p:cNvPr>
                <p:cNvSpPr/>
                <p:nvPr/>
              </p:nvSpPr>
              <p:spPr>
                <a:xfrm>
                  <a:off x="930742" y="1853565"/>
                  <a:ext cx="426720" cy="702945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sp>
            <p:nvSpPr>
              <p:cNvPr id="47" name="Gleichschenkliges Dreieck 16">
                <a:extLst>
                  <a:ext uri="{FF2B5EF4-FFF2-40B4-BE49-F238E27FC236}">
                    <a16:creationId xmlns:a16="http://schemas.microsoft.com/office/drawing/2014/main" id="{DEE9524D-CD3C-8D19-721C-2916CD07247B}"/>
                  </a:ext>
                </a:extLst>
              </p:cNvPr>
              <p:cNvSpPr/>
              <p:nvPr/>
            </p:nvSpPr>
            <p:spPr>
              <a:xfrm>
                <a:off x="7902487" y="1899284"/>
                <a:ext cx="426720" cy="7029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dirty="0"/>
              </a:p>
            </p:txBody>
          </p:sp>
        </p:grp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5BBCA08-CD7D-F0A1-4308-17CD9C289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219" y="2494162"/>
            <a:ext cx="532211" cy="538364"/>
          </a:xfrm>
          <a:prstGeom prst="rect">
            <a:avLst/>
          </a:prstGeom>
          <a:scene3d>
            <a:camera prst="orthographicFront">
              <a:rot lat="3511503" lon="20434476" rev="20595614"/>
            </a:camera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5CF75C6-F062-EE9E-74E7-B315D84F9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17" y="2498769"/>
            <a:ext cx="532211" cy="533727"/>
          </a:xfrm>
          <a:prstGeom prst="rect">
            <a:avLst/>
          </a:prstGeom>
          <a:scene3d>
            <a:camera prst="orthographicFront">
              <a:rot lat="3511503" lon="20434476" rev="20595622"/>
            </a:camera>
            <a:lightRig rig="threePt" dir="t"/>
          </a:scene3d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DC9234D6-7353-0604-EF5A-6E44E2E35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415" y="2490994"/>
            <a:ext cx="506518" cy="538365"/>
          </a:xfrm>
          <a:prstGeom prst="rect">
            <a:avLst/>
          </a:prstGeom>
          <a:scene3d>
            <a:camera prst="orthographicFront">
              <a:rot lat="3511503" lon="20434476" rev="20595622"/>
            </a:camera>
            <a:lightRig rig="threePt" dir="t"/>
          </a:scene3d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1B5A8CCC-B52E-5C50-6557-588C3B18FC06}"/>
              </a:ext>
            </a:extLst>
          </p:cNvPr>
          <p:cNvGrpSpPr/>
          <p:nvPr/>
        </p:nvGrpSpPr>
        <p:grpSpPr>
          <a:xfrm>
            <a:off x="319113" y="2203377"/>
            <a:ext cx="5847383" cy="2258300"/>
            <a:chOff x="333660" y="2287101"/>
            <a:chExt cx="5847383" cy="2258300"/>
          </a:xfrm>
        </p:grpSpPr>
        <p:pic>
          <p:nvPicPr>
            <p:cNvPr id="56" name="Picture 55" descr="Text&#10;&#10;Description automatically generated">
              <a:extLst>
                <a:ext uri="{FF2B5EF4-FFF2-40B4-BE49-F238E27FC236}">
                  <a16:creationId xmlns:a16="http://schemas.microsoft.com/office/drawing/2014/main" id="{90B9E5D8-205B-9E1F-2DF9-F8AD52E36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3660" y="2287101"/>
              <a:ext cx="4516600" cy="2258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F7AE8F1-7D5A-C372-96F6-56D58C579203}"/>
                </a:ext>
              </a:extLst>
            </p:cNvPr>
            <p:cNvCxnSpPr/>
            <p:nvPr/>
          </p:nvCxnSpPr>
          <p:spPr>
            <a:xfrm>
              <a:off x="4871695" y="2294454"/>
              <a:ext cx="1309348" cy="62666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9FA78D-B61E-1953-53C5-AA954570E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557" y="2854960"/>
              <a:ext cx="1258873" cy="1690441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00758AF-9885-F5FF-1F63-E96FB9939151}"/>
              </a:ext>
            </a:extLst>
          </p:cNvPr>
          <p:cNvGrpSpPr/>
          <p:nvPr/>
        </p:nvGrpSpPr>
        <p:grpSpPr>
          <a:xfrm>
            <a:off x="336287" y="2203377"/>
            <a:ext cx="5818824" cy="2259186"/>
            <a:chOff x="344922" y="1620298"/>
            <a:chExt cx="5818824" cy="2259186"/>
          </a:xfrm>
        </p:grpSpPr>
        <p:pic>
          <p:nvPicPr>
            <p:cNvPr id="64" name="Picture 63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6CDFE6FA-544B-DED4-7FB6-340EAED7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4922" y="1621184"/>
              <a:ext cx="4516599" cy="2258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BFA10AF-A336-F5F7-F336-AF7E73305009}"/>
                </a:ext>
              </a:extLst>
            </p:cNvPr>
            <p:cNvCxnSpPr/>
            <p:nvPr/>
          </p:nvCxnSpPr>
          <p:spPr>
            <a:xfrm>
              <a:off x="4854398" y="1620298"/>
              <a:ext cx="1309348" cy="62666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020F00A-7442-13BE-EEC5-4A9F7C6A8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260" y="2180804"/>
              <a:ext cx="1258873" cy="1690441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80EA527-3804-8980-50A2-D3B10130F31F}"/>
              </a:ext>
            </a:extLst>
          </p:cNvPr>
          <p:cNvSpPr txBox="1"/>
          <p:nvPr/>
        </p:nvSpPr>
        <p:spPr>
          <a:xfrm>
            <a:off x="5562173" y="2294000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💧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B160C33-8861-E58A-FA51-DD64A3B22E7E}"/>
              </a:ext>
            </a:extLst>
          </p:cNvPr>
          <p:cNvSpPr txBox="1"/>
          <p:nvPr/>
        </p:nvSpPr>
        <p:spPr>
          <a:xfrm>
            <a:off x="6183793" y="2346611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☁️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73768D5-1E18-5908-CDFF-8C49868B6CC5}"/>
              </a:ext>
            </a:extLst>
          </p:cNvPr>
          <p:cNvSpPr txBox="1"/>
          <p:nvPr/>
        </p:nvSpPr>
        <p:spPr>
          <a:xfrm>
            <a:off x="5852762" y="2379673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>
                <a:latin typeface="+mn-lt"/>
              </a:rPr>
              <a:t>🌧️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8D09C36-84FA-8859-EDEB-CE3580DEC5ED}"/>
              </a:ext>
            </a:extLst>
          </p:cNvPr>
          <p:cNvGrpSpPr/>
          <p:nvPr/>
        </p:nvGrpSpPr>
        <p:grpSpPr>
          <a:xfrm>
            <a:off x="5340785" y="732430"/>
            <a:ext cx="2552503" cy="1171835"/>
            <a:chOff x="449513" y="2490994"/>
            <a:chExt cx="4528730" cy="2129174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20FECD0-B398-177E-AA3D-25C614B91ACD}"/>
                </a:ext>
              </a:extLst>
            </p:cNvPr>
            <p:cNvGrpSpPr/>
            <p:nvPr/>
          </p:nvGrpSpPr>
          <p:grpSpPr>
            <a:xfrm>
              <a:off x="449513" y="2508244"/>
              <a:ext cx="2891651" cy="2111924"/>
              <a:chOff x="449513" y="2508244"/>
              <a:chExt cx="2891651" cy="211192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109D9A36-4221-75DB-433D-4586C1698E84}"/>
                  </a:ext>
                </a:extLst>
              </p:cNvPr>
              <p:cNvGrpSpPr/>
              <p:nvPr/>
            </p:nvGrpSpPr>
            <p:grpSpPr>
              <a:xfrm>
                <a:off x="449513" y="2515829"/>
                <a:ext cx="1220967" cy="2104339"/>
                <a:chOff x="784390" y="1669246"/>
                <a:chExt cx="1220967" cy="2104339"/>
              </a:xfrm>
            </p:grpSpPr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CF7EE75F-2F6E-2AD4-BA39-97482BFCD2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4390" y="1669246"/>
                  <a:ext cx="1220967" cy="1235082"/>
                </a:xfrm>
                <a:prstGeom prst="rect">
                  <a:avLst/>
                </a:prstGeom>
              </p:spPr>
            </p:pic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E23A71A8-6687-7EF9-1A53-4DC8FC405E58}"/>
                    </a:ext>
                  </a:extLst>
                </p:cNvPr>
                <p:cNvSpPr txBox="1"/>
                <p:nvPr/>
              </p:nvSpPr>
              <p:spPr>
                <a:xfrm>
                  <a:off x="1065327" y="2932690"/>
                  <a:ext cx="563132" cy="5257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zh-CN" altLang="en-US" dirty="0">
                      <a:latin typeface="+mn-lt"/>
                    </a:rPr>
                    <a:t>💧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7BD4AEC5-6A23-3C3C-C484-5F9E60444BFF}"/>
                    </a:ext>
                  </a:extLst>
                </p:cNvPr>
                <p:cNvSpPr txBox="1"/>
                <p:nvPr/>
              </p:nvSpPr>
              <p:spPr>
                <a:xfrm>
                  <a:off x="1028352" y="3466830"/>
                  <a:ext cx="637078" cy="3067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1050" dirty="0">
                      <a:latin typeface="+mn-lt"/>
                    </a:rPr>
                    <a:t>Water</a:t>
                  </a:r>
                  <a:endParaRPr lang="zh-CN" altLang="en-US" sz="1050" dirty="0" err="1">
                    <a:latin typeface="+mn-lt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06D0EB8F-032B-CA50-4D9B-0129C282178B}"/>
                  </a:ext>
                </a:extLst>
              </p:cNvPr>
              <p:cNvGrpSpPr/>
              <p:nvPr/>
            </p:nvGrpSpPr>
            <p:grpSpPr>
              <a:xfrm>
                <a:off x="2109589" y="2508244"/>
                <a:ext cx="1231575" cy="2106724"/>
                <a:chOff x="2200626" y="1669245"/>
                <a:chExt cx="1231575" cy="2106724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E1A496DE-6445-9323-191A-3512B379D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00626" y="1669245"/>
                  <a:ext cx="1231575" cy="1235083"/>
                </a:xfrm>
                <a:prstGeom prst="rect">
                  <a:avLst/>
                </a:prstGeom>
              </p:spPr>
            </p:pic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6D5CE60-9964-234A-E7F1-8631B48A8E8F}"/>
                    </a:ext>
                  </a:extLst>
                </p:cNvPr>
                <p:cNvSpPr txBox="1"/>
                <p:nvPr/>
              </p:nvSpPr>
              <p:spPr>
                <a:xfrm>
                  <a:off x="2555829" y="2940274"/>
                  <a:ext cx="563132" cy="5257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zh-CN" altLang="en-US" dirty="0">
                      <a:latin typeface="+mn-lt"/>
                    </a:rPr>
                    <a:t>☁️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E1224BC-3626-FA74-C02D-D526C62ED9C6}"/>
                    </a:ext>
                  </a:extLst>
                </p:cNvPr>
                <p:cNvSpPr txBox="1"/>
                <p:nvPr/>
              </p:nvSpPr>
              <p:spPr>
                <a:xfrm>
                  <a:off x="2541606" y="3483893"/>
                  <a:ext cx="591573" cy="292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1000" dirty="0">
                      <a:latin typeface="+mn-lt"/>
                    </a:rPr>
                    <a:t>Cloud</a:t>
                  </a:r>
                  <a:endParaRPr lang="zh-CN" altLang="en-US" sz="1000" dirty="0" err="1">
                    <a:latin typeface="+mn-lt"/>
                  </a:endParaRPr>
                </a:p>
              </p:txBody>
            </p:sp>
          </p:grp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28EAE946-E381-2A65-5996-56E2E125D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79607" y="2490994"/>
              <a:ext cx="1198636" cy="1273999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F1AF7F71-8A18-2838-D31E-7CD443FCE438}"/>
              </a:ext>
            </a:extLst>
          </p:cNvPr>
          <p:cNvSpPr txBox="1"/>
          <p:nvPr/>
        </p:nvSpPr>
        <p:spPr>
          <a:xfrm>
            <a:off x="7385179" y="1492455"/>
            <a:ext cx="399148" cy="3361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000" dirty="0">
                <a:latin typeface="+mn-lt"/>
              </a:rPr>
              <a:t>Empty </a:t>
            </a:r>
          </a:p>
          <a:p>
            <a:pPr>
              <a:lnSpc>
                <a:spcPct val="114000"/>
              </a:lnSpc>
            </a:pPr>
            <a:r>
              <a:rPr lang="en-US" altLang="zh-CN" sz="1000" dirty="0">
                <a:latin typeface="+mn-lt"/>
              </a:rPr>
              <a:t>Marker</a:t>
            </a:r>
            <a:endParaRPr lang="zh-CN" altLang="en-US" sz="1000" dirty="0" err="1">
              <a:latin typeface="+mn-lt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61EC147-2B7C-5889-2CEC-CF895812C7A2}"/>
              </a:ext>
            </a:extLst>
          </p:cNvPr>
          <p:cNvGrpSpPr/>
          <p:nvPr/>
        </p:nvGrpSpPr>
        <p:grpSpPr>
          <a:xfrm>
            <a:off x="7427784" y="1464999"/>
            <a:ext cx="317395" cy="468472"/>
            <a:chOff x="7393193" y="1440048"/>
            <a:chExt cx="317395" cy="46847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EF68AC5-C88F-AE5F-B760-7417919C698B}"/>
                </a:ext>
              </a:extLst>
            </p:cNvPr>
            <p:cNvSpPr txBox="1"/>
            <p:nvPr/>
          </p:nvSpPr>
          <p:spPr>
            <a:xfrm>
              <a:off x="7393193" y="1440048"/>
              <a:ext cx="317395" cy="2893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dirty="0">
                  <a:latin typeface="+mn-lt"/>
                </a:rPr>
                <a:t>🌧️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C2059A6-8DA6-C746-9377-C6E64200F9E4}"/>
                </a:ext>
              </a:extLst>
            </p:cNvPr>
            <p:cNvSpPr txBox="1"/>
            <p:nvPr/>
          </p:nvSpPr>
          <p:spPr>
            <a:xfrm>
              <a:off x="7433322" y="1747770"/>
              <a:ext cx="262892" cy="1607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latin typeface="+mn-lt"/>
                </a:rPr>
                <a:t>Rain</a:t>
              </a:r>
              <a:endParaRPr lang="zh-CN" altLang="en-US" sz="1000" dirty="0" err="1">
                <a:latin typeface="+mn-lt"/>
              </a:endParaRPr>
            </a:p>
          </p:txBody>
        </p:sp>
      </p:grpSp>
      <p:pic>
        <p:nvPicPr>
          <p:cNvPr id="52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E26AABA-3BE9-D5A9-4A60-C8CBAC101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2495" y="676766"/>
            <a:ext cx="2905691" cy="2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4.44444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25 L -4.44444E-6 1.111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4.44444E-6 0.2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1111 L 0.04011 0.010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-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83951E-6 L -0.02917 0.0009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8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2 -0.00555 L 0.10417 -0.0058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-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89 0.01111 L 0.00017 0.01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2" y="-6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17 0.00093 L 3.88889E-6 -4.19753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-62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.25 L -4.44444E-6 1.11111E-6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68" grpId="2"/>
      <p:bldP spid="69" grpId="0"/>
      <p:bldP spid="69" grpId="1"/>
      <p:bldP spid="69" grpId="3"/>
      <p:bldP spid="70" grpId="0"/>
      <p:bldP spid="70" grpId="1"/>
      <p:bldP spid="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40463"/>
            <a:ext cx="8508999" cy="380810"/>
          </a:xfrm>
        </p:spPr>
        <p:txBody>
          <a:bodyPr/>
          <a:lstStyle/>
          <a:p>
            <a:r>
              <a:rPr lang="de-DE" dirty="0"/>
              <a:t>Gameplay – Handle </a:t>
            </a:r>
            <a:r>
              <a:rPr lang="de-DE" dirty="0" err="1"/>
              <a:t>duplicate</a:t>
            </a:r>
            <a:r>
              <a:rPr lang="de-DE" dirty="0"/>
              <a:t> </a:t>
            </a:r>
            <a:r>
              <a:rPr lang="de-DE" dirty="0" err="1"/>
              <a:t>combination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A0419-8266-F8F8-3E3C-E1539E3B118A}"/>
              </a:ext>
            </a:extLst>
          </p:cNvPr>
          <p:cNvSpPr txBox="1"/>
          <p:nvPr/>
        </p:nvSpPr>
        <p:spPr>
          <a:xfrm>
            <a:off x="644577" y="1219200"/>
            <a:ext cx="6763070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bottom button + and – are designed for duplicating basic elements 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    Or removing already assigned elements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965CE5-B957-4BB6-2C32-071B3126169A}"/>
              </a:ext>
            </a:extLst>
          </p:cNvPr>
          <p:cNvGrpSpPr/>
          <p:nvPr/>
        </p:nvGrpSpPr>
        <p:grpSpPr>
          <a:xfrm>
            <a:off x="5102352" y="1826986"/>
            <a:ext cx="3096768" cy="2856653"/>
            <a:chOff x="4572000" y="1812978"/>
            <a:chExt cx="3096768" cy="2856653"/>
          </a:xfrm>
        </p:grpSpPr>
        <p:pic>
          <p:nvPicPr>
            <p:cNvPr id="34" name="Grafik 8" descr="Ein Bild, das Text, Möbel, Tisch, Arbeitstisch enthält.&#10;&#10;Automatisch generierte Beschreibung">
              <a:extLst>
                <a:ext uri="{FF2B5EF4-FFF2-40B4-BE49-F238E27FC236}">
                  <a16:creationId xmlns:a16="http://schemas.microsoft.com/office/drawing/2014/main" id="{6CB9935A-9456-76C0-577F-BAC1C80AD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2149006"/>
              <a:ext cx="3096768" cy="2520625"/>
            </a:xfrm>
            <a:prstGeom prst="rect">
              <a:avLst/>
            </a:prstGeom>
          </p:spPr>
        </p:pic>
        <p:grpSp>
          <p:nvGrpSpPr>
            <p:cNvPr id="45" name="Gruppieren 15">
              <a:extLst>
                <a:ext uri="{FF2B5EF4-FFF2-40B4-BE49-F238E27FC236}">
                  <a16:creationId xmlns:a16="http://schemas.microsoft.com/office/drawing/2014/main" id="{FF411A4E-1CB1-691E-A4C7-6A583494D670}"/>
                </a:ext>
              </a:extLst>
            </p:cNvPr>
            <p:cNvGrpSpPr/>
            <p:nvPr/>
          </p:nvGrpSpPr>
          <p:grpSpPr>
            <a:xfrm>
              <a:off x="4947773" y="1812978"/>
              <a:ext cx="2277825" cy="1405702"/>
              <a:chOff x="6051382" y="1494663"/>
              <a:chExt cx="2277825" cy="1405702"/>
            </a:xfrm>
          </p:grpSpPr>
          <p:grpSp>
            <p:nvGrpSpPr>
              <p:cNvPr id="46" name="Gruppieren 12">
                <a:extLst>
                  <a:ext uri="{FF2B5EF4-FFF2-40B4-BE49-F238E27FC236}">
                    <a16:creationId xmlns:a16="http://schemas.microsoft.com/office/drawing/2014/main" id="{F7A263F2-291A-09EF-2B55-08E39A7F4410}"/>
                  </a:ext>
                </a:extLst>
              </p:cNvPr>
              <p:cNvGrpSpPr/>
              <p:nvPr/>
            </p:nvGrpSpPr>
            <p:grpSpPr>
              <a:xfrm>
                <a:off x="6051382" y="1494663"/>
                <a:ext cx="2064465" cy="1405702"/>
                <a:chOff x="930742" y="1448943"/>
                <a:chExt cx="2064465" cy="1405702"/>
              </a:xfrm>
            </p:grpSpPr>
            <p:pic>
              <p:nvPicPr>
                <p:cNvPr id="48" name="Grafik 10">
                  <a:extLst>
                    <a:ext uri="{FF2B5EF4-FFF2-40B4-BE49-F238E27FC236}">
                      <a16:creationId xmlns:a16="http://schemas.microsoft.com/office/drawing/2014/main" id="{B0ECB262-99A4-3DFA-9F61-78EB0A0F75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144102" y="1448943"/>
                  <a:ext cx="1851105" cy="1405702"/>
                </a:xfrm>
                <a:prstGeom prst="rect">
                  <a:avLst/>
                </a:prstGeom>
                <a:scene3d>
                  <a:camera prst="perspectiveFront" fov="0">
                    <a:rot lat="3600000" lon="0" rev="0"/>
                  </a:camera>
                  <a:lightRig rig="threePt" dir="t"/>
                </a:scene3d>
                <a:sp3d z="63500"/>
              </p:spPr>
            </p:pic>
            <p:sp>
              <p:nvSpPr>
                <p:cNvPr id="49" name="Gleichschenkliges Dreieck 11">
                  <a:extLst>
                    <a:ext uri="{FF2B5EF4-FFF2-40B4-BE49-F238E27FC236}">
                      <a16:creationId xmlns:a16="http://schemas.microsoft.com/office/drawing/2014/main" id="{788D7F4A-0770-B1F8-F73F-0B4B45A1B2B6}"/>
                    </a:ext>
                  </a:extLst>
                </p:cNvPr>
                <p:cNvSpPr/>
                <p:nvPr/>
              </p:nvSpPr>
              <p:spPr>
                <a:xfrm>
                  <a:off x="930742" y="1853565"/>
                  <a:ext cx="426720" cy="702945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sp>
            <p:nvSpPr>
              <p:cNvPr id="47" name="Gleichschenkliges Dreieck 16">
                <a:extLst>
                  <a:ext uri="{FF2B5EF4-FFF2-40B4-BE49-F238E27FC236}">
                    <a16:creationId xmlns:a16="http://schemas.microsoft.com/office/drawing/2014/main" id="{DEE9524D-CD3C-8D19-721C-2916CD07247B}"/>
                  </a:ext>
                </a:extLst>
              </p:cNvPr>
              <p:cNvSpPr/>
              <p:nvPr/>
            </p:nvSpPr>
            <p:spPr>
              <a:xfrm>
                <a:off x="7902487" y="1899284"/>
                <a:ext cx="426720" cy="702945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4000"/>
                  </a:lnSpc>
                </a:pPr>
                <a:endParaRPr lang="zh-CN" altLang="en-US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BBFE586-B6C2-7AA9-358E-633B62977A69}"/>
              </a:ext>
            </a:extLst>
          </p:cNvPr>
          <p:cNvSpPr txBox="1"/>
          <p:nvPr/>
        </p:nvSpPr>
        <p:spPr>
          <a:xfrm>
            <a:off x="5408408" y="1575278"/>
            <a:ext cx="2484655" cy="38574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2400" dirty="0">
                <a:latin typeface="+mn-lt"/>
              </a:rPr>
              <a:t>🔥</a:t>
            </a:r>
            <a:r>
              <a:rPr lang="en-US" altLang="zh-CN" sz="2400" dirty="0">
                <a:latin typeface="+mn-lt"/>
              </a:rPr>
              <a:t>+</a:t>
            </a:r>
            <a:r>
              <a:rPr lang="zh-CN" altLang="en-US" sz="2400" dirty="0">
                <a:latin typeface="+mn-lt"/>
              </a:rPr>
              <a:t>🔥 </a:t>
            </a:r>
            <a:r>
              <a:rPr lang="en-US" altLang="zh-CN" sz="2400" dirty="0">
                <a:latin typeface="+mn-lt"/>
              </a:rPr>
              <a:t>= ⚡</a:t>
            </a:r>
            <a:r>
              <a:rPr lang="en-US" altLang="zh-CN" sz="1400" dirty="0">
                <a:latin typeface="+mn-lt"/>
              </a:rPr>
              <a:t>(Energy)</a:t>
            </a:r>
            <a:endParaRPr lang="zh-CN" altLang="en-US" sz="2400" dirty="0">
              <a:latin typeface="+mn-lt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2E2CCEB-24CA-084C-46DD-4DFE96A74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721" y="2490106"/>
            <a:ext cx="535682" cy="537968"/>
          </a:xfrm>
          <a:prstGeom prst="rect">
            <a:avLst/>
          </a:prstGeom>
          <a:scene3d>
            <a:camera prst="orthographicFront">
              <a:rot lat="3511503" lon="20434476" rev="20595622"/>
            </a:camera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0870F2-0485-2768-2A02-06B5EAA0C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4326" y="2490106"/>
            <a:ext cx="565207" cy="538366"/>
          </a:xfrm>
          <a:prstGeom prst="rect">
            <a:avLst/>
          </a:prstGeom>
          <a:scene3d>
            <a:camera prst="orthographicFront">
              <a:rot lat="3511503" lon="20434476" rev="20595622"/>
            </a:camera>
            <a:lightRig rig="threePt" dir="t"/>
          </a:scene3d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F3B9158-0062-959C-F237-FE22E3E628DA}"/>
              </a:ext>
            </a:extLst>
          </p:cNvPr>
          <p:cNvSpPr txBox="1"/>
          <p:nvPr/>
        </p:nvSpPr>
        <p:spPr>
          <a:xfrm>
            <a:off x="5610601" y="2305695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/>
              <a:t>🔥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393D29-F8BD-A031-D5CD-485F26EA0A25}"/>
              </a:ext>
            </a:extLst>
          </p:cNvPr>
          <p:cNvGrpSpPr/>
          <p:nvPr/>
        </p:nvGrpSpPr>
        <p:grpSpPr>
          <a:xfrm>
            <a:off x="1149445" y="2590983"/>
            <a:ext cx="2909275" cy="2108584"/>
            <a:chOff x="1149445" y="2590983"/>
            <a:chExt cx="2909275" cy="210858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0C8CD1-B746-C1A3-AD3D-79A53FE7A3B9}"/>
                </a:ext>
              </a:extLst>
            </p:cNvPr>
            <p:cNvGrpSpPr/>
            <p:nvPr/>
          </p:nvGrpSpPr>
          <p:grpSpPr>
            <a:xfrm>
              <a:off x="1429717" y="3899182"/>
              <a:ext cx="564257" cy="800385"/>
              <a:chOff x="1065327" y="2932690"/>
              <a:chExt cx="564257" cy="80038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F191EDA-9651-CCC2-2848-162EB298E353}"/>
                  </a:ext>
                </a:extLst>
              </p:cNvPr>
              <p:cNvSpPr txBox="1"/>
              <p:nvPr/>
            </p:nvSpPr>
            <p:spPr>
              <a:xfrm>
                <a:off x="1065327" y="2932690"/>
                <a:ext cx="564257" cy="514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3200" dirty="0">
                    <a:latin typeface="+mn-lt"/>
                  </a:rPr>
                  <a:t>🔥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0960BFD-9316-F8EC-B8E6-E14D6C6EDE54}"/>
                  </a:ext>
                </a:extLst>
              </p:cNvPr>
              <p:cNvSpPr txBox="1"/>
              <p:nvPr/>
            </p:nvSpPr>
            <p:spPr>
              <a:xfrm>
                <a:off x="1171124" y="3475825"/>
                <a:ext cx="352661" cy="2572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600" dirty="0">
                    <a:latin typeface="+mn-lt"/>
                  </a:rPr>
                  <a:t>Fire</a:t>
                </a:r>
                <a:endParaRPr lang="zh-CN" altLang="en-US" sz="1600" dirty="0" err="1">
                  <a:latin typeface="+mn-lt"/>
                </a:endParaRP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DD66F5-D345-37A3-C5B2-3F176C852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9804" y="2590983"/>
              <a:ext cx="1198636" cy="1273999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40D42B0-01B1-12B0-15DF-81B5C41D1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9445" y="2643175"/>
              <a:ext cx="1220968" cy="1226178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65C4DD8-8604-FE23-9ED2-9414A0E5EDA2}"/>
                </a:ext>
              </a:extLst>
            </p:cNvPr>
            <p:cNvSpPr txBox="1"/>
            <p:nvPr/>
          </p:nvSpPr>
          <p:spPr>
            <a:xfrm>
              <a:off x="2779524" y="4025405"/>
              <a:ext cx="1279196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dirty="0">
                  <a:latin typeface="+mn-lt"/>
                </a:rPr>
                <a:t>Empty Marker</a:t>
              </a:r>
              <a:endParaRPr lang="zh-CN" altLang="en-US" sz="1600" dirty="0" err="1">
                <a:latin typeface="+mn-l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BB26C4-8BC7-B7AC-1F01-470EAF061B5B}"/>
              </a:ext>
            </a:extLst>
          </p:cNvPr>
          <p:cNvGrpSpPr/>
          <p:nvPr/>
        </p:nvGrpSpPr>
        <p:grpSpPr>
          <a:xfrm>
            <a:off x="336287" y="2203377"/>
            <a:ext cx="5818824" cy="2259185"/>
            <a:chOff x="344922" y="1620298"/>
            <a:chExt cx="5818824" cy="2259185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9D54798-E4FD-26CA-BB17-C64D40B36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44922" y="1621184"/>
              <a:ext cx="4516599" cy="2258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A1D50DE-7903-5602-D882-8CC573CF6782}"/>
                </a:ext>
              </a:extLst>
            </p:cNvPr>
            <p:cNvCxnSpPr/>
            <p:nvPr/>
          </p:nvCxnSpPr>
          <p:spPr>
            <a:xfrm>
              <a:off x="4854398" y="1620298"/>
              <a:ext cx="1309348" cy="62666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663850F-2A37-7567-CB4D-1C1F51D93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260" y="2180804"/>
              <a:ext cx="1258873" cy="1690441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B93B51-F3F7-493D-094F-B3CFEF463B47}"/>
              </a:ext>
            </a:extLst>
          </p:cNvPr>
          <p:cNvGrpSpPr/>
          <p:nvPr/>
        </p:nvGrpSpPr>
        <p:grpSpPr>
          <a:xfrm>
            <a:off x="4343606" y="3864982"/>
            <a:ext cx="581627" cy="938220"/>
            <a:chOff x="4359387" y="3864982"/>
            <a:chExt cx="581627" cy="9382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84F05F9-FC12-0BA6-FE9B-4D8EF570459B}"/>
                </a:ext>
              </a:extLst>
            </p:cNvPr>
            <p:cNvSpPr/>
            <p:nvPr/>
          </p:nvSpPr>
          <p:spPr>
            <a:xfrm>
              <a:off x="4359387" y="3864982"/>
              <a:ext cx="581627" cy="57733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F71369-31E4-C3FD-D9FC-C5356B69E7AE}"/>
                </a:ext>
              </a:extLst>
            </p:cNvPr>
            <p:cNvSpPr txBox="1"/>
            <p:nvPr/>
          </p:nvSpPr>
          <p:spPr>
            <a:xfrm>
              <a:off x="4406427" y="4545952"/>
              <a:ext cx="490519" cy="2572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600" b="1" dirty="0">
                  <a:solidFill>
                    <a:srgbClr val="C00000"/>
                  </a:solidFill>
                  <a:latin typeface="+mn-lt"/>
                </a:rPr>
                <a:t>Click</a:t>
              </a:r>
              <a:endParaRPr lang="zh-CN" altLang="en-US" sz="1600" b="1" dirty="0" err="1">
                <a:solidFill>
                  <a:srgbClr val="C00000"/>
                </a:solidFill>
                <a:latin typeface="+mn-lt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C5AEBDF-3E58-04AB-8CC5-BE7767C2BC6D}"/>
              </a:ext>
            </a:extLst>
          </p:cNvPr>
          <p:cNvSpPr txBox="1"/>
          <p:nvPr/>
        </p:nvSpPr>
        <p:spPr>
          <a:xfrm>
            <a:off x="6287040" y="2305695"/>
            <a:ext cx="564257" cy="5143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3200" dirty="0"/>
              <a:t>🔥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6363628-F4AF-399A-2828-3B62FB629BEA}"/>
              </a:ext>
            </a:extLst>
          </p:cNvPr>
          <p:cNvGrpSpPr/>
          <p:nvPr/>
        </p:nvGrpSpPr>
        <p:grpSpPr>
          <a:xfrm>
            <a:off x="336287" y="2195747"/>
            <a:ext cx="5818824" cy="2259185"/>
            <a:chOff x="344922" y="1620298"/>
            <a:chExt cx="5818824" cy="2259185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647B21F-EC6B-FCF5-3DAC-BFAF7737B6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44922" y="1621184"/>
              <a:ext cx="4516598" cy="22582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0775DF9-E220-EE8A-E30D-7200827408EA}"/>
                </a:ext>
              </a:extLst>
            </p:cNvPr>
            <p:cNvCxnSpPr/>
            <p:nvPr/>
          </p:nvCxnSpPr>
          <p:spPr>
            <a:xfrm>
              <a:off x="4854398" y="1620298"/>
              <a:ext cx="1309348" cy="62666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1B7834-FC04-E6BC-481F-9158CF34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0260" y="2180804"/>
              <a:ext cx="1258873" cy="1690441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Grafik 19" descr="Ein Bild, das Text enthält.&#10;&#10;Automatisch generierte Beschreibung">
            <a:extLst>
              <a:ext uri="{FF2B5EF4-FFF2-40B4-BE49-F238E27FC236}">
                <a16:creationId xmlns:a16="http://schemas.microsoft.com/office/drawing/2014/main" id="{BE26AABA-3BE9-D5A9-4A60-C8CBAC101C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5720" y="2107260"/>
            <a:ext cx="2905691" cy="29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3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69136E-6 L -0.00538 -0.282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" y="-1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622438"/>
            <a:ext cx="8508999" cy="380810"/>
          </a:xfrm>
        </p:spPr>
        <p:txBody>
          <a:bodyPr/>
          <a:lstStyle/>
          <a:p>
            <a:r>
              <a:rPr lang="en-US" altLang="zh-CN" dirty="0"/>
              <a:t>Spoiler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altLang="zh-CN" dirty="0"/>
              <a:t>AR-</a:t>
            </a:r>
            <a:r>
              <a:rPr lang="de-DE" altLang="zh-CN" dirty="0" err="1"/>
              <a:t>Alchemy</a:t>
            </a:r>
            <a:r>
              <a:rPr lang="de-DE" altLang="zh-CN" dirty="0"/>
              <a:t> | AR Project SS2022 | 19. June. 2022 </a:t>
            </a:r>
            <a:endParaRPr lang="en-US" altLang="zh-CN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E2F05D4-A39D-45E5-D573-071CEB75ECEA}"/>
              </a:ext>
            </a:extLst>
          </p:cNvPr>
          <p:cNvSpPr txBox="1"/>
          <p:nvPr/>
        </p:nvSpPr>
        <p:spPr>
          <a:xfrm>
            <a:off x="568960" y="1229668"/>
            <a:ext cx="383117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Some possible combinations in Level 1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42F82E1C-3563-9159-CEDF-6B07D635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" y="1786490"/>
            <a:ext cx="8162544" cy="24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9288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6966E7547B9FE4C88046A968C6DF6EA" ma:contentTypeVersion="2" ma:contentTypeDescription="Ein neues Dokument erstellen." ma:contentTypeScope="" ma:versionID="53f1d9a62e26b6cf92e45b0123f43dd1">
  <xsd:schema xmlns:xsd="http://www.w3.org/2001/XMLSchema" xmlns:xs="http://www.w3.org/2001/XMLSchema" xmlns:p="http://schemas.microsoft.com/office/2006/metadata/properties" xmlns:ns3="95711226-3f78-4ae3-bbe1-618f205b36ad" targetNamespace="http://schemas.microsoft.com/office/2006/metadata/properties" ma:root="true" ma:fieldsID="4d8502a54e408431ecdc5f1a50e4d3d1" ns3:_="">
    <xsd:import namespace="95711226-3f78-4ae3-bbe1-618f205b36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711226-3f78-4ae3-bbe1-618f205b36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7FAD27-CBAF-43E0-B527-6B5CEDC1EE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711226-3f78-4ae3-bbe1-618f205b36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C636B3-D2D7-40A0-8DA2-3517A9B06C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6A1C1A-6D6E-4BE9-8513-124EEB74F68D}">
  <ds:schemaRefs>
    <ds:schemaRef ds:uri="95711226-3f78-4ae3-bbe1-618f205b36ad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2111_Praesentationsvorlage_16-9 (1)</Template>
  <TotalTime>0</TotalTime>
  <Words>578</Words>
  <Application>Microsoft Office PowerPoint</Application>
  <PresentationFormat>On-screen Show (16:9)</PresentationFormat>
  <Paragraphs>122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Apple Color Emoji</vt:lpstr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AR-Alchemy</vt:lpstr>
      <vt:lpstr>Inspiration </vt:lpstr>
      <vt:lpstr>Frameworks </vt:lpstr>
      <vt:lpstr>Gameplay - Instruction </vt:lpstr>
      <vt:lpstr>Gameplay – Basic Elements</vt:lpstr>
      <vt:lpstr>Gameplay – Basic Elements</vt:lpstr>
      <vt:lpstr>Gameplay – First Combination </vt:lpstr>
      <vt:lpstr>Gameplay – Handle duplicate combination</vt:lpstr>
      <vt:lpstr>Spoiler</vt:lpstr>
      <vt:lpstr>Thank you for your attention!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AR-Alchemy</dc:title>
  <dc:creator>Luo, Chang</dc:creator>
  <cp:lastModifiedBy>Luo, Chang</cp:lastModifiedBy>
  <cp:revision>19</cp:revision>
  <cp:lastPrinted>2015-07-30T14:04:45Z</cp:lastPrinted>
  <dcterms:created xsi:type="dcterms:W3CDTF">2022-07-15T11:22:17Z</dcterms:created>
  <dcterms:modified xsi:type="dcterms:W3CDTF">2022-07-15T18:11:27Z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0x010100C6966E7547B9FE4C88046A968C6DF6EA</vt:lpwstr>
  </property>
</Properties>
</file>